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992" r:id="rId3"/>
    <p:sldId id="1010" r:id="rId4"/>
    <p:sldId id="1016" r:id="rId5"/>
    <p:sldId id="1000" r:id="rId6"/>
    <p:sldId id="995" r:id="rId7"/>
    <p:sldId id="997" r:id="rId8"/>
    <p:sldId id="998" r:id="rId9"/>
    <p:sldId id="277" r:id="rId10"/>
    <p:sldId id="988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Mörkt format 1 - Dekorfär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Mörkt format 2 - Dekorfärg 5/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Mörkt format 2 - Dekorfärg 3/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Mörkt forma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Mörkt format 1 - Dekorfärg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llanmörkt format 1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29"/>
    <p:restoredTop sz="87482"/>
  </p:normalViewPr>
  <p:slideViewPr>
    <p:cSldViewPr snapToGrid="0" snapToObjects="1" showGuides="1">
      <p:cViewPr>
        <p:scale>
          <a:sx n="94" d="100"/>
          <a:sy n="94" d="100"/>
        </p:scale>
        <p:origin x="688" y="4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14DD3-62EE-7048-9559-A20293B3E60D}" type="datetimeFigureOut">
              <a:rPr lang="sv-SE" smtClean="0"/>
              <a:t>2025-10-16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35BF2-85D5-404D-8153-DE011A72B3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100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T</a:t>
            </a:r>
            <a:r>
              <a:rPr lang="en-SE"/>
              <a:t>heoretically 10^12 barcodes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/>
              <a:t>Integrated into the genome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/>
              <a:t>Transcribed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35BF2-85D5-404D-8153-DE011A72B39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0971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5B9A4053-2FB8-3342-B60D-7FC264853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10" b="15718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130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13" name="Bildobjekt 12" descr="Lund University's logotype.">
            <a:extLst>
              <a:ext uri="{FF2B5EF4-FFF2-40B4-BE49-F238E27FC236}">
                <a16:creationId xmlns:a16="http://schemas.microsoft.com/office/drawing/2014/main" id="{3A8EFBAE-371E-E046-8879-6F2B8A74E5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23868" y="1632438"/>
            <a:ext cx="744262" cy="99321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3C37CF-2E7F-204C-BAF4-14554C428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3855" y="1605990"/>
            <a:ext cx="5146058" cy="734110"/>
          </a:xfrm>
        </p:spPr>
        <p:txBody>
          <a:bodyPr bIns="0"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 userDrawn="1"/>
        </p:nvCxnSpPr>
        <p:spPr>
          <a:xfrm>
            <a:off x="6853855" y="2336984"/>
            <a:ext cx="514605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3854" y="2453762"/>
            <a:ext cx="5146059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Name, affiliation etc.</a:t>
            </a: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E67EF931-F7AE-D74F-A8D9-A4EA6F2817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7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E34647-2FEA-054E-80E8-C0FCC8DEB358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Add a headline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2159999"/>
            <a:ext cx="8820000" cy="3960000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6"/>
              </a:buClr>
              <a:defRPr>
                <a:solidFill>
                  <a:schemeClr val="bg1"/>
                </a:solidFill>
              </a:defRPr>
            </a:lvl6pPr>
            <a:lvl7pPr marL="2743200" indent="0">
              <a:buNone/>
              <a:defRPr/>
            </a:lvl7pPr>
          </a:lstStyle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66166D1-A94D-034B-A5C2-E51AD0A82A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39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2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diagram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359999"/>
            <a:ext cx="8820000" cy="1199860"/>
          </a:xfrm>
        </p:spPr>
        <p:txBody>
          <a:bodyPr bIns="0" anchor="ctr" anchorCtr="0">
            <a:normAutofit/>
          </a:bodyPr>
          <a:lstStyle>
            <a:lvl1pPr>
              <a:defRPr sz="4800"/>
            </a:lvl1pPr>
          </a:lstStyle>
          <a:p>
            <a:r>
              <a:rPr lang="en-GB" noProof="0"/>
              <a:t>Add a headline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1559859"/>
            <a:ext cx="8820000" cy="4560140"/>
          </a:xfrm>
        </p:spPr>
        <p:txBody>
          <a:bodyPr/>
          <a:lstStyle>
            <a:lvl7pPr marL="2743200" indent="0">
              <a:buNone/>
              <a:defRPr/>
            </a:lvl7pPr>
          </a:lstStyle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33F4960-63AF-A84C-B009-410701F6C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40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4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diagram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81A3E1B-C332-BE46-9FEB-739A7F90AAC9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359999"/>
            <a:ext cx="8820000" cy="1199860"/>
          </a:xfrm>
        </p:spPr>
        <p:txBody>
          <a:bodyPr bIns="0"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Add a headline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1559859"/>
            <a:ext cx="8820000" cy="4560140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6"/>
              </a:buClr>
              <a:defRPr>
                <a:solidFill>
                  <a:schemeClr val="bg1"/>
                </a:solidFill>
              </a:defRPr>
            </a:lvl6pPr>
            <a:lvl7pPr marL="2743200" indent="0">
              <a:buNone/>
              <a:defRPr/>
            </a:lvl7pPr>
          </a:lstStyle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2C348BE-4CF4-A845-A104-4CE7946E58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39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2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bulk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188914"/>
            <a:ext cx="10440000" cy="1071086"/>
          </a:xfrm>
        </p:spPr>
        <p:txBody>
          <a:bodyPr bIns="0" anchor="ctr" anchorCtr="0">
            <a:normAutofit/>
          </a:bodyPr>
          <a:lstStyle>
            <a:lvl1pPr>
              <a:defRPr sz="4800"/>
            </a:lvl1pPr>
          </a:lstStyle>
          <a:p>
            <a:r>
              <a:rPr lang="en-GB" noProof="0"/>
              <a:t>Add a headline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1259998"/>
            <a:ext cx="10440000" cy="5409090"/>
          </a:xfrm>
        </p:spPr>
        <p:txBody>
          <a:bodyPr/>
          <a:lstStyle>
            <a:lvl7pPr marL="2743200" indent="0">
              <a:buNone/>
              <a:defRPr/>
            </a:lvl7pPr>
          </a:lstStyle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51F9240-81BB-8B49-9FD3-43F9228B36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40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3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bulky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E7D8CD1-C060-BC4F-99D0-93925AD78847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188914"/>
            <a:ext cx="10440000" cy="1071086"/>
          </a:xfrm>
        </p:spPr>
        <p:txBody>
          <a:bodyPr bIns="0"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Add a headline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00000" y="1259998"/>
            <a:ext cx="10440000" cy="5409089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6"/>
              </a:buClr>
              <a:defRPr>
                <a:solidFill>
                  <a:schemeClr val="bg1"/>
                </a:solidFill>
              </a:defRPr>
            </a:lvl6pPr>
            <a:lvl7pPr marL="2743200" indent="0">
              <a:buNone/>
              <a:defRPr/>
            </a:lvl7pPr>
          </a:lstStyle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9BEFE16-2911-FD4B-9C79-914CA91C2D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39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45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ar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BA0ABDCC-D188-2F40-92DB-269FBA094F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11807825" cy="6480175"/>
          </a:xfrm>
          <a:solidFill>
            <a:schemeClr val="bg2"/>
          </a:solidFill>
        </p:spPr>
        <p:txBody>
          <a:bodyPr/>
          <a:lstStyle/>
          <a:p>
            <a:r>
              <a:rPr lang="en-GB" noProof="0" dirty="0"/>
              <a:t>Drag an image here or click the icon to add background image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D19B9C2-70AA-3747-8E78-329608E61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7600" y="4880235"/>
            <a:ext cx="5294400" cy="1205418"/>
          </a:xfrm>
          <a:solidFill>
            <a:schemeClr val="bg1"/>
          </a:solidFill>
        </p:spPr>
        <p:txBody>
          <a:bodyPr wrap="square" lIns="540000" tIns="360000" rIns="360000" bIns="468000">
            <a:spAutoFit/>
          </a:bodyPr>
          <a:lstStyle>
            <a:lvl1pPr>
              <a:lnSpc>
                <a:spcPct val="100000"/>
              </a:lnSpc>
              <a:defRPr sz="2400" baseline="0"/>
            </a:lvl1pPr>
          </a:lstStyle>
          <a:p>
            <a:r>
              <a:rPr lang="en-GB" noProof="0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4026514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small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BA0ABDCC-D188-2F40-92DB-269FBA094F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11807825" cy="6480175"/>
          </a:xfrm>
          <a:solidFill>
            <a:schemeClr val="bg2"/>
          </a:solidFill>
        </p:spPr>
        <p:txBody>
          <a:bodyPr/>
          <a:lstStyle/>
          <a:p>
            <a:r>
              <a:rPr lang="en-GB" noProof="0" dirty="0"/>
              <a:t>Drag an image here or click the icon to add background image</a:t>
            </a:r>
          </a:p>
          <a:p>
            <a:endParaRPr lang="en-GB" noProof="0" dirty="0" err="1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BC89AA35-97B1-624B-B69D-58914AF5B3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75612" y="4880235"/>
            <a:ext cx="4116387" cy="1205418"/>
          </a:xfrm>
          <a:solidFill>
            <a:schemeClr val="bg1"/>
          </a:solidFill>
        </p:spPr>
        <p:txBody>
          <a:bodyPr wrap="square" lIns="540000" tIns="360000" rIns="360000" bIns="468000">
            <a:spAutoFit/>
          </a:bodyPr>
          <a:lstStyle>
            <a:lvl1pPr>
              <a:lnSpc>
                <a:spcPct val="100000"/>
              </a:lnSpc>
              <a:defRPr sz="2400" baseline="0"/>
            </a:lvl1pPr>
          </a:lstStyle>
          <a:p>
            <a:r>
              <a:rPr lang="en-GB" noProof="0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3252062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EFEA4A-5ABD-6A4D-88CB-42E58CB142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00" y="2786400"/>
            <a:ext cx="11088000" cy="615553"/>
          </a:xfrm>
        </p:spPr>
        <p:txBody>
          <a:bodyPr bIns="0" anchor="ctr" anchorCtr="0">
            <a:spAutoFit/>
          </a:bodyPr>
          <a:lstStyle>
            <a:lvl1pPr algn="ctr">
              <a:lnSpc>
                <a:spcPct val="100000"/>
              </a:lnSpc>
              <a:defRPr sz="4000"/>
            </a:lvl1pPr>
          </a:lstStyle>
          <a:p>
            <a:r>
              <a:rPr lang="en-GB" noProof="0" dirty="0"/>
              <a:t>Add text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E25D466-6AB5-9440-85AE-FC77B66D04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40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41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F29DD6FC-67D4-1147-8BFB-BFE7374E65BA}"/>
              </a:ext>
            </a:extLst>
          </p:cNvPr>
          <p:cNvSpPr/>
          <p:nvPr userDrawn="1"/>
        </p:nvSpPr>
        <p:spPr>
          <a:xfrm>
            <a:off x="192088" y="187656"/>
            <a:ext cx="11807825" cy="648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6EFEA4A-5ABD-6A4D-88CB-42E58CB142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00" y="2785298"/>
            <a:ext cx="11088000" cy="615553"/>
          </a:xfrm>
        </p:spPr>
        <p:txBody>
          <a:bodyPr bIns="0" anchor="ctr" anchorCtr="0">
            <a:sp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Add text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624D84F-F750-A94E-A87E-FC5BDF931D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39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44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B3015678-1B21-F548-AB9E-9C139C0F751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3924300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8AF7B282-EE79-CC45-BF9C-0671C9A487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6388" y="188913"/>
            <a:ext cx="3959224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692A12B-7004-EE49-9971-D747A70447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75612" y="188913"/>
            <a:ext cx="3924302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5" name="Platshållare för bild 3">
            <a:extLst>
              <a:ext uri="{FF2B5EF4-FFF2-40B4-BE49-F238E27FC236}">
                <a16:creationId xmlns:a16="http://schemas.microsoft.com/office/drawing/2014/main" id="{0DB67BB7-8CB4-5046-8AC2-E508709ACA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088" y="3428998"/>
            <a:ext cx="3924300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6" name="Platshållare för bild 3">
            <a:extLst>
              <a:ext uri="{FF2B5EF4-FFF2-40B4-BE49-F238E27FC236}">
                <a16:creationId xmlns:a16="http://schemas.microsoft.com/office/drawing/2014/main" id="{04D25F2B-1A76-3943-8341-1E952FF295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16388" y="3428997"/>
            <a:ext cx="3959224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4" name="Platshållare för bild 3">
            <a:extLst>
              <a:ext uri="{FF2B5EF4-FFF2-40B4-BE49-F238E27FC236}">
                <a16:creationId xmlns:a16="http://schemas.microsoft.com/office/drawing/2014/main" id="{7D21BC8F-843D-4545-8437-C52123F558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5612" y="3428999"/>
            <a:ext cx="3924302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D971C67A-26E8-0C4A-982B-7B5FF06961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-406473"/>
            <a:ext cx="9266160" cy="304699"/>
          </a:xfrm>
        </p:spPr>
        <p:txBody>
          <a:bodyPr wrap="square" lIns="0" tIns="0" rIns="0" bIns="0">
            <a:spAutoFit/>
          </a:bodyPr>
          <a:lstStyle>
            <a:lvl1pPr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 dirty="0"/>
              <a:t>Click here to add a title</a:t>
            </a:r>
          </a:p>
        </p:txBody>
      </p:sp>
    </p:spTree>
    <p:extLst>
      <p:ext uri="{BB962C8B-B14F-4D97-AF65-F5344CB8AC3E}">
        <p14:creationId xmlns:p14="http://schemas.microsoft.com/office/powerpoint/2010/main" val="62101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>
            <a:extLst>
              <a:ext uri="{FF2B5EF4-FFF2-40B4-BE49-F238E27FC236}">
                <a16:creationId xmlns:a16="http://schemas.microsoft.com/office/drawing/2014/main" id="{B9FAF899-14FA-F046-96DB-82762ED410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10" b="15718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22" name="Rektangel 2">
            <a:extLst>
              <a:ext uri="{FF2B5EF4-FFF2-40B4-BE49-F238E27FC236}">
                <a16:creationId xmlns:a16="http://schemas.microsoft.com/office/drawing/2014/main" id="{1E6DED82-8490-6141-A0AD-5A832A551408}"/>
              </a:ext>
            </a:extLst>
          </p:cNvPr>
          <p:cNvSpPr/>
          <p:nvPr userDrawn="1"/>
        </p:nvSpPr>
        <p:spPr>
          <a:xfrm>
            <a:off x="135627" y="123307"/>
            <a:ext cx="4264252" cy="2479783"/>
          </a:xfrm>
          <a:custGeom>
            <a:avLst/>
            <a:gdLst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4488028 w 4488028"/>
              <a:gd name="connsiteY2" fmla="*/ 2937993 h 2937993"/>
              <a:gd name="connsiteX3" fmla="*/ 0 w 4488028"/>
              <a:gd name="connsiteY3" fmla="*/ 2937993 h 2937993"/>
              <a:gd name="connsiteX4" fmla="*/ 0 w 4488028"/>
              <a:gd name="connsiteY4" fmla="*/ 0 h 2937993"/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0 w 4488028"/>
              <a:gd name="connsiteY2" fmla="*/ 2937993 h 2937993"/>
              <a:gd name="connsiteX3" fmla="*/ 0 w 4488028"/>
              <a:gd name="connsiteY3" fmla="*/ 0 h 293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28" h="2937993">
                <a:moveTo>
                  <a:pt x="0" y="0"/>
                </a:moveTo>
                <a:lnTo>
                  <a:pt x="4488028" y="0"/>
                </a:lnTo>
                <a:lnTo>
                  <a:pt x="0" y="293799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rgbClr val="FFFFFF">
                  <a:alpha val="76000"/>
                </a:srgbClr>
              </a:gs>
              <a:gs pos="50000">
                <a:srgbClr val="FFFFFF">
                  <a:alpha val="0"/>
                </a:srgbClr>
              </a:gs>
            </a:gsLst>
            <a:lin ang="3600000" scaled="0"/>
            <a:tileRect/>
          </a:gra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11" name="Bildobjekt 10" descr="Lund University's logotype.">
            <a:extLst>
              <a:ext uri="{FF2B5EF4-FFF2-40B4-BE49-F238E27FC236}">
                <a16:creationId xmlns:a16="http://schemas.microsoft.com/office/drawing/2014/main" id="{642E6626-F4CE-8846-81B4-39A44570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6746" y="353139"/>
            <a:ext cx="744262" cy="99321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2592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1A56743-FB24-1849-93B5-ADD6F23CD3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311" y="1859358"/>
            <a:ext cx="6144864" cy="1292662"/>
          </a:xfrm>
        </p:spPr>
        <p:txBody>
          <a:bodyPr wrap="square" bIns="0" anchor="t" anchorCtr="0">
            <a:spAutoFit/>
          </a:bodyPr>
          <a:lstStyle>
            <a:lvl1pPr>
              <a:lnSpc>
                <a:spcPct val="100000"/>
              </a:lnSpc>
              <a:defRPr sz="4200"/>
            </a:lvl1pPr>
          </a:lstStyle>
          <a:p>
            <a:r>
              <a:rPr lang="en-GB" noProof="0"/>
              <a:t>Title slide for longer headline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5854311" y="3053443"/>
            <a:ext cx="614486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4BB7ED9B-1D2D-7541-ABE9-750F505D44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4313" y="3499576"/>
            <a:ext cx="6145601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Name, affiliation etc.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D946A34-F6D8-4B44-9644-EC06EE3B26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8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506083C-36FA-EA41-9374-E68FDA30D00D}"/>
              </a:ext>
            </a:extLst>
          </p:cNvPr>
          <p:cNvSpPr/>
          <p:nvPr userDrawn="1"/>
        </p:nvSpPr>
        <p:spPr>
          <a:xfrm>
            <a:off x="4116388" y="3429000"/>
            <a:ext cx="3959224" cy="3240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DB3530F-65D5-CD43-82D8-FBC17205FD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6390" y="4216387"/>
            <a:ext cx="3959223" cy="1292662"/>
          </a:xfrm>
          <a:noFill/>
        </p:spPr>
        <p:txBody>
          <a:bodyPr wrap="square" lIns="468000" rIns="432000" bIns="0" anchor="ctr" anchorCtr="0">
            <a:spAutoFit/>
          </a:bodyPr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Use this template when you need text in a collage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B3015678-1B21-F548-AB9E-9C139C0F751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3924300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8AF7B282-EE79-CC45-BF9C-0671C9A487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6388" y="188913"/>
            <a:ext cx="3959224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692A12B-7004-EE49-9971-D747A70447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75612" y="188913"/>
            <a:ext cx="3924302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5" name="Platshållare för bild 3">
            <a:extLst>
              <a:ext uri="{FF2B5EF4-FFF2-40B4-BE49-F238E27FC236}">
                <a16:creationId xmlns:a16="http://schemas.microsoft.com/office/drawing/2014/main" id="{0DB67BB7-8CB4-5046-8AC2-E508709ACA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088" y="3428998"/>
            <a:ext cx="3924300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4" name="Platshållare för bild 3">
            <a:extLst>
              <a:ext uri="{FF2B5EF4-FFF2-40B4-BE49-F238E27FC236}">
                <a16:creationId xmlns:a16="http://schemas.microsoft.com/office/drawing/2014/main" id="{7D21BC8F-843D-4545-8437-C52123F558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5612" y="3428999"/>
            <a:ext cx="3924302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25780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+ tex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506083C-36FA-EA41-9374-E68FDA30D00D}"/>
              </a:ext>
            </a:extLst>
          </p:cNvPr>
          <p:cNvSpPr/>
          <p:nvPr userDrawn="1"/>
        </p:nvSpPr>
        <p:spPr>
          <a:xfrm>
            <a:off x="4116388" y="3429000"/>
            <a:ext cx="3959224" cy="3240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9" name="Rubrik 2">
            <a:extLst>
              <a:ext uri="{FF2B5EF4-FFF2-40B4-BE49-F238E27FC236}">
                <a16:creationId xmlns:a16="http://schemas.microsoft.com/office/drawing/2014/main" id="{3E1C5BC2-1B5A-DA4F-A220-7E22547FE6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6390" y="4216387"/>
            <a:ext cx="3959223" cy="1292662"/>
          </a:xfrm>
          <a:noFill/>
        </p:spPr>
        <p:txBody>
          <a:bodyPr wrap="square" lIns="468000" rIns="432000" bIns="0" anchor="ctr" anchorCtr="0">
            <a:sp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Use this template when you need text in a collage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B3015678-1B21-F548-AB9E-9C139C0F751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3924300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8AF7B282-EE79-CC45-BF9C-0671C9A487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6388" y="188913"/>
            <a:ext cx="3959224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692A12B-7004-EE49-9971-D747A70447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75612" y="188913"/>
            <a:ext cx="3924302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5" name="Platshållare för bild 3">
            <a:extLst>
              <a:ext uri="{FF2B5EF4-FFF2-40B4-BE49-F238E27FC236}">
                <a16:creationId xmlns:a16="http://schemas.microsoft.com/office/drawing/2014/main" id="{0DB67BB7-8CB4-5046-8AC2-E508709ACA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088" y="3428998"/>
            <a:ext cx="3924300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  <p:sp>
        <p:nvSpPr>
          <p:cNvPr id="14" name="Platshållare för bild 3">
            <a:extLst>
              <a:ext uri="{FF2B5EF4-FFF2-40B4-BE49-F238E27FC236}">
                <a16:creationId xmlns:a16="http://schemas.microsoft.com/office/drawing/2014/main" id="{7D21BC8F-843D-4545-8437-C52123F558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5612" y="3428999"/>
            <a:ext cx="3924302" cy="3240087"/>
          </a:xfrm>
        </p:spPr>
        <p:txBody>
          <a:bodyPr/>
          <a:lstStyle/>
          <a:p>
            <a:r>
              <a:rPr lang="en-GB" noProof="0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1319432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B9E94-CD43-A846-848D-1D1C817F5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-406473"/>
            <a:ext cx="9272423" cy="304699"/>
          </a:xfrm>
        </p:spPr>
        <p:txBody>
          <a:bodyPr wrap="square" lIns="0" tIns="0" rIns="0" bIns="0">
            <a:spAutoFit/>
          </a:bodyPr>
          <a:lstStyle>
            <a:lvl1pPr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 dirty="0"/>
              <a:t>Click here to add a title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9EDCECD-A53F-2645-97B7-45A73EC0A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40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914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F6BAC0-39DA-2E5A-3955-E1129B657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A56D-BDE2-D24F-B974-874A05F6C697}" type="datetimeFigureOut">
              <a:t>2025-10-20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1CE562-6A43-BC21-FBF2-8A6E2065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F6AC7-3F72-5474-89F7-73B35D0F9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6FFF2-2F61-EC4E-BFAC-E36AE41C26DC}" type="slidenum"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1272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5B9A4053-2FB8-3342-B60D-7FC264853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880" t="26162"/>
          <a:stretch/>
        </p:blipFill>
        <p:spPr>
          <a:xfrm>
            <a:off x="192088" y="188912"/>
            <a:ext cx="11807825" cy="6480175"/>
          </a:xfrm>
          <a:prstGeom prst="rect">
            <a:avLst/>
          </a:prstGeom>
        </p:spPr>
      </p:pic>
      <p:sp>
        <p:nvSpPr>
          <p:cNvPr id="10" name="Rektangel 2">
            <a:extLst>
              <a:ext uri="{FF2B5EF4-FFF2-40B4-BE49-F238E27FC236}">
                <a16:creationId xmlns:a16="http://schemas.microsoft.com/office/drawing/2014/main" id="{5EA01DBB-6763-8B49-8D7A-51A30C118D29}"/>
              </a:ext>
            </a:extLst>
          </p:cNvPr>
          <p:cNvSpPr/>
          <p:nvPr userDrawn="1"/>
        </p:nvSpPr>
        <p:spPr>
          <a:xfrm>
            <a:off x="135627" y="123307"/>
            <a:ext cx="4264252" cy="2566105"/>
          </a:xfrm>
          <a:custGeom>
            <a:avLst/>
            <a:gdLst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4488028 w 4488028"/>
              <a:gd name="connsiteY2" fmla="*/ 2937993 h 2937993"/>
              <a:gd name="connsiteX3" fmla="*/ 0 w 4488028"/>
              <a:gd name="connsiteY3" fmla="*/ 2937993 h 2937993"/>
              <a:gd name="connsiteX4" fmla="*/ 0 w 4488028"/>
              <a:gd name="connsiteY4" fmla="*/ 0 h 2937993"/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0 w 4488028"/>
              <a:gd name="connsiteY2" fmla="*/ 2937993 h 2937993"/>
              <a:gd name="connsiteX3" fmla="*/ 0 w 4488028"/>
              <a:gd name="connsiteY3" fmla="*/ 0 h 293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28" h="2937993">
                <a:moveTo>
                  <a:pt x="0" y="0"/>
                </a:moveTo>
                <a:lnTo>
                  <a:pt x="4488028" y="0"/>
                </a:lnTo>
                <a:lnTo>
                  <a:pt x="0" y="293799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rgbClr val="FFFFFF">
                  <a:alpha val="76000"/>
                </a:srgbClr>
              </a:gs>
              <a:gs pos="50000">
                <a:srgbClr val="FFFFFF">
                  <a:alpha val="0"/>
                </a:srgbClr>
              </a:gs>
            </a:gsLst>
            <a:lin ang="3480000" scaled="0"/>
            <a:tileRect/>
          </a:gra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6746488" y="1484556"/>
            <a:ext cx="5445512" cy="130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2" name="Rubrik 1">
            <a:extLst>
              <a:ext uri="{FF2B5EF4-FFF2-40B4-BE49-F238E27FC236}">
                <a16:creationId xmlns:a16="http://schemas.microsoft.com/office/drawing/2014/main" id="{0465E161-D6C8-CE40-80C0-301BFB682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32277" y="1605990"/>
            <a:ext cx="5146058" cy="734110"/>
          </a:xfrm>
        </p:spPr>
        <p:txBody>
          <a:bodyPr bIns="0"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7032277" y="2336984"/>
            <a:ext cx="49676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latshållare för text 11">
            <a:extLst>
              <a:ext uri="{FF2B5EF4-FFF2-40B4-BE49-F238E27FC236}">
                <a16:creationId xmlns:a16="http://schemas.microsoft.com/office/drawing/2014/main" id="{5E9EA6EC-E28E-CD41-8685-F6762D241A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276" y="2453762"/>
            <a:ext cx="5146059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Name, affiliation etc.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C415B4A6-D08E-A042-B618-42DCBA3473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2" name="Bildobjekt 11" descr="Lund University's logotype.">
            <a:extLst>
              <a:ext uri="{FF2B5EF4-FFF2-40B4-BE49-F238E27FC236}">
                <a16:creationId xmlns:a16="http://schemas.microsoft.com/office/drawing/2014/main" id="{E410E6E8-625C-C943-9C79-23C544111B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6746" y="353139"/>
            <a:ext cx="744262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7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2126C620-A434-6F44-8C7F-63061A79B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880" t="26162"/>
          <a:stretch/>
        </p:blipFill>
        <p:spPr>
          <a:xfrm>
            <a:off x="192088" y="188912"/>
            <a:ext cx="11807825" cy="6480175"/>
          </a:xfrm>
          <a:prstGeom prst="rect">
            <a:avLst/>
          </a:prstGeom>
        </p:spPr>
      </p:pic>
      <p:sp>
        <p:nvSpPr>
          <p:cNvPr id="22" name="Rektangel 2">
            <a:extLst>
              <a:ext uri="{FF2B5EF4-FFF2-40B4-BE49-F238E27FC236}">
                <a16:creationId xmlns:a16="http://schemas.microsoft.com/office/drawing/2014/main" id="{1E6DED82-8490-6141-A0AD-5A832A551408}"/>
              </a:ext>
            </a:extLst>
          </p:cNvPr>
          <p:cNvSpPr/>
          <p:nvPr userDrawn="1"/>
        </p:nvSpPr>
        <p:spPr>
          <a:xfrm>
            <a:off x="135627" y="123307"/>
            <a:ext cx="4264252" cy="2566105"/>
          </a:xfrm>
          <a:custGeom>
            <a:avLst/>
            <a:gdLst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4488028 w 4488028"/>
              <a:gd name="connsiteY2" fmla="*/ 2937993 h 2937993"/>
              <a:gd name="connsiteX3" fmla="*/ 0 w 4488028"/>
              <a:gd name="connsiteY3" fmla="*/ 2937993 h 2937993"/>
              <a:gd name="connsiteX4" fmla="*/ 0 w 4488028"/>
              <a:gd name="connsiteY4" fmla="*/ 0 h 2937993"/>
              <a:gd name="connsiteX0" fmla="*/ 0 w 4488028"/>
              <a:gd name="connsiteY0" fmla="*/ 0 h 2937993"/>
              <a:gd name="connsiteX1" fmla="*/ 4488028 w 4488028"/>
              <a:gd name="connsiteY1" fmla="*/ 0 h 2937993"/>
              <a:gd name="connsiteX2" fmla="*/ 0 w 4488028"/>
              <a:gd name="connsiteY2" fmla="*/ 2937993 h 2937993"/>
              <a:gd name="connsiteX3" fmla="*/ 0 w 4488028"/>
              <a:gd name="connsiteY3" fmla="*/ 0 h 293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8028" h="2937993">
                <a:moveTo>
                  <a:pt x="0" y="0"/>
                </a:moveTo>
                <a:lnTo>
                  <a:pt x="4488028" y="0"/>
                </a:lnTo>
                <a:lnTo>
                  <a:pt x="0" y="293799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rgbClr val="FFFFFF">
                  <a:alpha val="76000"/>
                </a:srgbClr>
              </a:gs>
              <a:gs pos="50000">
                <a:srgbClr val="FFFFFF">
                  <a:alpha val="0"/>
                </a:srgbClr>
              </a:gs>
            </a:gsLst>
            <a:lin ang="3480000" scaled="0"/>
            <a:tileRect/>
          </a:gradFill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t" anchorCtr="0">
            <a:no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2592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9" name="Rubrik 1">
            <a:extLst>
              <a:ext uri="{FF2B5EF4-FFF2-40B4-BE49-F238E27FC236}">
                <a16:creationId xmlns:a16="http://schemas.microsoft.com/office/drawing/2014/main" id="{9CF2729D-ECD9-C649-B375-DDA663FEE4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311" y="1859358"/>
            <a:ext cx="6144864" cy="1292662"/>
          </a:xfrm>
        </p:spPr>
        <p:txBody>
          <a:bodyPr wrap="square" bIns="0" anchor="t" anchorCtr="0">
            <a:spAutoFit/>
          </a:bodyPr>
          <a:lstStyle>
            <a:lvl1pPr>
              <a:lnSpc>
                <a:spcPct val="100000"/>
              </a:lnSpc>
              <a:defRPr sz="4200"/>
            </a:lvl1pPr>
          </a:lstStyle>
          <a:p>
            <a:r>
              <a:rPr lang="en-GB" noProof="0"/>
              <a:t>Title slide for longer headline</a:t>
            </a:r>
          </a:p>
        </p:txBody>
      </p:sp>
      <p:cxnSp>
        <p:nvCxnSpPr>
          <p:cNvPr id="15" name="Rak 14">
            <a:extLst>
              <a:ext uri="{FF2B5EF4-FFF2-40B4-BE49-F238E27FC236}">
                <a16:creationId xmlns:a16="http://schemas.microsoft.com/office/drawing/2014/main" id="{4283877A-7310-1244-AD34-A2BC6E7F7EC5}"/>
              </a:ext>
            </a:extLst>
          </p:cNvPr>
          <p:cNvCxnSpPr>
            <a:cxnSpLocks/>
          </p:cNvCxnSpPr>
          <p:nvPr userDrawn="1"/>
        </p:nvCxnSpPr>
        <p:spPr>
          <a:xfrm>
            <a:off x="5854930" y="3353694"/>
            <a:ext cx="614486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latshållare för text 11">
            <a:extLst>
              <a:ext uri="{FF2B5EF4-FFF2-40B4-BE49-F238E27FC236}">
                <a16:creationId xmlns:a16="http://schemas.microsoft.com/office/drawing/2014/main" id="{BB796774-9AC9-EF4E-8A3C-00D83E5A56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4313" y="3499576"/>
            <a:ext cx="6145601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Name, affiliation etc.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4810F14E-9B82-AD45-A9ED-99611D37C7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2" name="Bildobjekt 11" descr="Lund University's logotype.">
            <a:extLst>
              <a:ext uri="{FF2B5EF4-FFF2-40B4-BE49-F238E27FC236}">
                <a16:creationId xmlns:a16="http://schemas.microsoft.com/office/drawing/2014/main" id="{80324412-E3A2-184A-A9D3-85845206BC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6746" y="353139"/>
            <a:ext cx="744262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8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5B9A4053-2FB8-3342-B60D-7FC264853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61" t="19608" b="8271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6746488" y="1484556"/>
            <a:ext cx="5445512" cy="130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6" name="Rubrik 1">
            <a:extLst>
              <a:ext uri="{FF2B5EF4-FFF2-40B4-BE49-F238E27FC236}">
                <a16:creationId xmlns:a16="http://schemas.microsoft.com/office/drawing/2014/main" id="{323BAD4B-C876-A947-B84B-70BE804FF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32277" y="1605990"/>
            <a:ext cx="5146058" cy="734110"/>
          </a:xfrm>
        </p:spPr>
        <p:txBody>
          <a:bodyPr bIns="0" anchor="t" anchorCtr="0">
            <a:noAutofit/>
          </a:bodyPr>
          <a:lstStyle>
            <a:lvl1pPr>
              <a:lnSpc>
                <a:spcPct val="10000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6EB25FC1-ABE1-A344-8F65-DA7EE26B4227}"/>
              </a:ext>
            </a:extLst>
          </p:cNvPr>
          <p:cNvCxnSpPr>
            <a:cxnSpLocks/>
          </p:cNvCxnSpPr>
          <p:nvPr userDrawn="1"/>
        </p:nvCxnSpPr>
        <p:spPr>
          <a:xfrm>
            <a:off x="7032277" y="2336984"/>
            <a:ext cx="49676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1">
            <a:extLst>
              <a:ext uri="{FF2B5EF4-FFF2-40B4-BE49-F238E27FC236}">
                <a16:creationId xmlns:a16="http://schemas.microsoft.com/office/drawing/2014/main" id="{441749B1-2509-2A41-B7FC-7CEED5642D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276" y="2453762"/>
            <a:ext cx="5146059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Name, affiliation etc.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09784B7-2B3F-1A4D-9027-EAC271866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0" name="Bildobjekt 9" descr="Lund University's logotype.">
            <a:extLst>
              <a:ext uri="{FF2B5EF4-FFF2-40B4-BE49-F238E27FC236}">
                <a16:creationId xmlns:a16="http://schemas.microsoft.com/office/drawing/2014/main" id="{7B3B0A48-DA8E-0A46-AD4C-1F9B93F95B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6746" y="353139"/>
            <a:ext cx="744262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08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>
            <a:extLst>
              <a:ext uri="{FF2B5EF4-FFF2-40B4-BE49-F238E27FC236}">
                <a16:creationId xmlns:a16="http://schemas.microsoft.com/office/drawing/2014/main" id="{9945810A-D868-894A-8135-2C48517CE5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61" t="19608" b="8271"/>
          <a:stretch/>
        </p:blipFill>
        <p:spPr>
          <a:xfrm>
            <a:off x="192088" y="188913"/>
            <a:ext cx="11807825" cy="6480175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CC78BE5A-F044-6E4A-86D0-B28B85339425}"/>
              </a:ext>
            </a:extLst>
          </p:cNvPr>
          <p:cNvSpPr/>
          <p:nvPr userDrawn="1"/>
        </p:nvSpPr>
        <p:spPr>
          <a:xfrm>
            <a:off x="5439210" y="1484556"/>
            <a:ext cx="6752790" cy="2592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8" name="Rubrik 1">
            <a:extLst>
              <a:ext uri="{FF2B5EF4-FFF2-40B4-BE49-F238E27FC236}">
                <a16:creationId xmlns:a16="http://schemas.microsoft.com/office/drawing/2014/main" id="{3B620808-FCD6-A847-A7FA-4CEA2CC821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311" y="1859358"/>
            <a:ext cx="6144864" cy="1292662"/>
          </a:xfrm>
        </p:spPr>
        <p:txBody>
          <a:bodyPr wrap="square" bIns="0" anchor="t" anchorCtr="0">
            <a:spAutoFit/>
          </a:bodyPr>
          <a:lstStyle>
            <a:lvl1pPr>
              <a:lnSpc>
                <a:spcPct val="100000"/>
              </a:lnSpc>
              <a:defRPr sz="4200"/>
            </a:lvl1pPr>
          </a:lstStyle>
          <a:p>
            <a:r>
              <a:rPr lang="en-GB" noProof="0"/>
              <a:t>Title slide for longer headline</a:t>
            </a: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3382D092-2985-8E41-B909-155C77E15CCE}"/>
              </a:ext>
            </a:extLst>
          </p:cNvPr>
          <p:cNvCxnSpPr>
            <a:cxnSpLocks/>
          </p:cNvCxnSpPr>
          <p:nvPr userDrawn="1"/>
        </p:nvCxnSpPr>
        <p:spPr>
          <a:xfrm>
            <a:off x="5854930" y="3353694"/>
            <a:ext cx="614486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latshållare för text 11">
            <a:extLst>
              <a:ext uri="{FF2B5EF4-FFF2-40B4-BE49-F238E27FC236}">
                <a16:creationId xmlns:a16="http://schemas.microsoft.com/office/drawing/2014/main" id="{867F76BB-3A62-0A4A-BB95-F999DE2F25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4313" y="3499576"/>
            <a:ext cx="6145601" cy="34941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 cap="all" spc="50" baseline="0"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Name, affiliation etc.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8D03AA1-B493-CF43-9DE1-59DA4787B9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475" y="4227755"/>
            <a:ext cx="2817525" cy="2630245"/>
          </a:xfrm>
          <a:prstGeom prst="rect">
            <a:avLst/>
          </a:prstGeom>
        </p:spPr>
      </p:pic>
      <p:pic>
        <p:nvPicPr>
          <p:cNvPr id="10" name="Bildobjekt 9" descr="Lund University's logotype.">
            <a:extLst>
              <a:ext uri="{FF2B5EF4-FFF2-40B4-BE49-F238E27FC236}">
                <a16:creationId xmlns:a16="http://schemas.microsoft.com/office/drawing/2014/main" id="{C291FB68-43F3-4C41-9352-9D3112B5C4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6746" y="353139"/>
            <a:ext cx="744262" cy="9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5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BA0ABDCC-D188-2F40-92DB-269FBA094F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088" y="188913"/>
            <a:ext cx="11807825" cy="6480175"/>
          </a:xfrm>
          <a:solidFill>
            <a:schemeClr val="accent5"/>
          </a:solidFill>
        </p:spPr>
        <p:txBody>
          <a:bodyPr/>
          <a:lstStyle/>
          <a:p>
            <a:r>
              <a:rPr lang="en-GB" noProof="0" dirty="0"/>
              <a:t>Drag an image here or click the icon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F135484C-500B-9E4C-B6F0-E6CD5D0A1E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-406473"/>
            <a:ext cx="9272423" cy="304699"/>
          </a:xfrm>
        </p:spPr>
        <p:txBody>
          <a:bodyPr wrap="square" lIns="0" tIns="0" rIns="0" bIns="0">
            <a:spAutoFit/>
          </a:bodyPr>
          <a:lstStyle>
            <a:lvl1pPr>
              <a:defRPr sz="2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noProof="0" dirty="0"/>
              <a:t>Click here to add a title</a:t>
            </a:r>
          </a:p>
        </p:txBody>
      </p:sp>
    </p:spTree>
    <p:extLst>
      <p:ext uri="{BB962C8B-B14F-4D97-AF65-F5344CB8AC3E}">
        <p14:creationId xmlns:p14="http://schemas.microsoft.com/office/powerpoint/2010/main" val="53202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F7FFECAB-E5AC-4A4C-A95F-80726D1FE8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2088" y="188913"/>
            <a:ext cx="11807825" cy="6480175"/>
          </a:xfrm>
          <a:solidFill>
            <a:schemeClr val="accent5"/>
          </a:solidFill>
        </p:spPr>
        <p:txBody>
          <a:bodyPr/>
          <a:lstStyle/>
          <a:p>
            <a:r>
              <a:rPr lang="en-GB" noProof="0" dirty="0"/>
              <a:t>Drag an image here or click the icon</a:t>
            </a:r>
          </a:p>
          <a:p>
            <a:endParaRPr lang="en-GB" noProof="0" dirty="0"/>
          </a:p>
          <a:p>
            <a:endParaRPr lang="en-GB" noProof="0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EBAFC8-420B-8142-8D25-7580E64C27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2087" y="4651200"/>
            <a:ext cx="11807825" cy="1613428"/>
          </a:xfrm>
          <a:solidFill>
            <a:schemeClr val="tx1">
              <a:alpha val="50000"/>
            </a:schemeClr>
          </a:solidFill>
          <a:effectLst/>
        </p:spPr>
        <p:txBody>
          <a:bodyPr lIns="360000" tIns="108000" rIns="360000" bIns="612000" anchor="b">
            <a:spAutoFit/>
          </a:bodyPr>
          <a:lstStyle>
            <a:lvl1pPr algn="ctr">
              <a:defRPr sz="6400" cap="all" spc="100" baseline="0">
                <a:solidFill>
                  <a:schemeClr val="bg1"/>
                </a:solidFill>
                <a:effectLst>
                  <a:outerShdw blurRad="152400" algn="ctr" rotWithShape="0">
                    <a:prstClr val="black"/>
                  </a:outerShdw>
                </a:effectLst>
              </a:defRPr>
            </a:lvl1pPr>
          </a:lstStyle>
          <a:p>
            <a:r>
              <a:rPr lang="en-GB" noProof="0" dirty="0"/>
              <a:t>Add a headline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E46E1A1-AC7E-9041-B630-B7BC5AB5BB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2087" y="5587200"/>
            <a:ext cx="11807825" cy="502445"/>
          </a:xfrm>
          <a:effectLst/>
        </p:spPr>
        <p:txBody>
          <a:bodyPr wrap="square" lIns="360000" rIns="360000">
            <a:spAutoFit/>
          </a:bodyPr>
          <a:lstStyle>
            <a:lvl1pPr marL="0" indent="0" algn="ctr">
              <a:buNone/>
              <a:defRPr sz="3200" b="0" i="0">
                <a:solidFill>
                  <a:schemeClr val="bg1"/>
                </a:solidFill>
                <a:effectLst>
                  <a:outerShdw blurRad="152400" algn="ctr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Add text here or make the grey box smaller</a:t>
            </a:r>
          </a:p>
        </p:txBody>
      </p:sp>
    </p:spTree>
    <p:extLst>
      <p:ext uri="{BB962C8B-B14F-4D97-AF65-F5344CB8AC3E}">
        <p14:creationId xmlns:p14="http://schemas.microsoft.com/office/powerpoint/2010/main" val="243834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EF249A-9390-B74A-A9AA-63DC6BE92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GB" noProof="0"/>
              <a:t>Add a headline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EBD609-C4E6-3548-9EEB-0745E63C9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20000" y="2159999"/>
            <a:ext cx="8820000" cy="3960000"/>
          </a:xfrm>
        </p:spPr>
        <p:txBody>
          <a:bodyPr/>
          <a:lstStyle>
            <a:lvl7pPr marL="2743200" indent="0">
              <a:buNone/>
              <a:defRPr/>
            </a:lvl7pPr>
          </a:lstStyle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4B0D899-AB4F-EC44-8583-90CB6DEB1C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89749" y="5561052"/>
            <a:ext cx="708740" cy="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A9A7386-F759-0E42-A82F-00906141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359999"/>
            <a:ext cx="8820000" cy="1800000"/>
          </a:xfrm>
          <a:prstGeom prst="rect">
            <a:avLst/>
          </a:prstGeom>
        </p:spPr>
        <p:txBody>
          <a:bodyPr vert="horz" lIns="0" tIns="0" rIns="0" bIns="288000" rtlCol="0" anchor="b" anchorCtr="0">
            <a:normAutofit/>
          </a:bodyPr>
          <a:lstStyle/>
          <a:p>
            <a:r>
              <a:rPr lang="en-GB" noProof="0"/>
              <a:t>Headline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065C12-314E-C844-B105-FA43CA3DE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0000" y="2159999"/>
            <a:ext cx="8820000" cy="43513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</p:txBody>
      </p:sp>
    </p:spTree>
    <p:extLst>
      <p:ext uri="{BB962C8B-B14F-4D97-AF65-F5344CB8AC3E}">
        <p14:creationId xmlns:p14="http://schemas.microsoft.com/office/powerpoint/2010/main" val="315126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55" r:id="rId7"/>
    <p:sldLayoutId id="2147483649" r:id="rId8"/>
    <p:sldLayoutId id="2147483650" r:id="rId9"/>
    <p:sldLayoutId id="2147483669" r:id="rId10"/>
    <p:sldLayoutId id="2147483667" r:id="rId11"/>
    <p:sldLayoutId id="2147483670" r:id="rId12"/>
    <p:sldLayoutId id="2147483673" r:id="rId13"/>
    <p:sldLayoutId id="2147483674" r:id="rId14"/>
    <p:sldLayoutId id="2147483657" r:id="rId15"/>
    <p:sldLayoutId id="2147483658" r:id="rId16"/>
    <p:sldLayoutId id="2147483651" r:id="rId17"/>
    <p:sldLayoutId id="2147483671" r:id="rId18"/>
    <p:sldLayoutId id="2147483659" r:id="rId19"/>
    <p:sldLayoutId id="2147483660" r:id="rId20"/>
    <p:sldLayoutId id="2147483672" r:id="rId21"/>
    <p:sldLayoutId id="2147483661" r:id="rId22"/>
    <p:sldLayoutId id="214748367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accent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52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 normalt"/>
        <a:buChar char="–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92000" indent="-252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 normalt"/>
        <a:buChar char="–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0000" indent="-252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 normalt"/>
        <a:buChar char="–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68000" indent="-252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 normalt"/>
        <a:buChar char="–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56000" indent="-252000" algn="l" defTabSz="914400" rtl="0" eaLnBrk="1" latinLnBrk="0" hangingPunct="1">
        <a:lnSpc>
          <a:spcPct val="110000"/>
        </a:lnSpc>
        <a:spcBef>
          <a:spcPts val="0"/>
        </a:spcBef>
        <a:buClr>
          <a:schemeClr val="accent1"/>
        </a:buClr>
        <a:buFont typeface="Systemtypsnitt normalt"/>
        <a:buChar char="–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21" userDrawn="1">
          <p15:clr>
            <a:srgbClr val="F26B43"/>
          </p15:clr>
        </p15:guide>
        <p15:guide id="4" pos="7559" userDrawn="1">
          <p15:clr>
            <a:srgbClr val="F26B43"/>
          </p15:clr>
        </p15:guide>
        <p15:guide id="5" pos="2593" userDrawn="1">
          <p15:clr>
            <a:srgbClr val="F26B43"/>
          </p15:clr>
        </p15:guide>
        <p15:guide id="6" pos="5087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1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542405C-A985-C64D-843C-5DF7D91AA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4311" y="1859358"/>
            <a:ext cx="6144864" cy="738664"/>
          </a:xfrm>
        </p:spPr>
        <p:txBody>
          <a:bodyPr/>
          <a:lstStyle/>
          <a:p>
            <a:pPr algn="just"/>
            <a:r>
              <a:rPr lang="en-GB" sz="2400">
                <a:latin typeface="Roboto Condensed" pitchFamily="2" charset="0"/>
                <a:ea typeface="Roboto Condensed" pitchFamily="2" charset="0"/>
              </a:rPr>
              <a:t>DB#10 | Molecular lineage tracing of stem cell derived dopamine grafts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DFD5E0B-3BFA-5441-9C89-3A42798249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53574" y="3254291"/>
            <a:ext cx="6145601" cy="349418"/>
          </a:xfrm>
        </p:spPr>
        <p:txBody>
          <a:bodyPr/>
          <a:lstStyle/>
          <a:p>
            <a:r>
              <a:rPr lang="en-GB"/>
              <a:t>Petter Storm, Malin Åkerblom, Yu Zhang,, Tomas Björklund Malin Parmar</a:t>
            </a:r>
          </a:p>
          <a:p>
            <a:r>
              <a:rPr lang="en-GB"/>
              <a:t>Developmental and regenerative Neurobiology, LUND UNIVERSITY</a:t>
            </a:r>
          </a:p>
        </p:txBody>
      </p:sp>
    </p:spTree>
    <p:extLst>
      <p:ext uri="{BB962C8B-B14F-4D97-AF65-F5344CB8AC3E}">
        <p14:creationId xmlns:p14="http://schemas.microsoft.com/office/powerpoint/2010/main" val="321597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E9C8-C718-F316-2279-560C734E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80" y="0"/>
            <a:ext cx="8820000" cy="1800000"/>
          </a:xfrm>
        </p:spPr>
        <p:txBody>
          <a:bodyPr/>
          <a:lstStyle/>
          <a:p>
            <a:r>
              <a:rPr lang="en-SE">
                <a:latin typeface="Roboto Condensed" pitchFamily="2" charset="0"/>
                <a:ea typeface="Roboto Condensed" pitchFamily="2" charset="0"/>
              </a:rPr>
              <a:t>Acknowledgement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FEB92D-87E1-8F82-71B9-4299971B3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780" y="2108118"/>
            <a:ext cx="6682420" cy="3918932"/>
          </a:xfrm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en-SE" sz="3600">
                <a:solidFill>
                  <a:schemeClr val="accent1"/>
                </a:solidFill>
              </a:rPr>
              <a:t>Team Parmar</a:t>
            </a:r>
          </a:p>
          <a:p>
            <a:pPr marL="0" indent="0">
              <a:buNone/>
            </a:pPr>
            <a:r>
              <a:rPr lang="en-SE"/>
              <a:t>Malin Parmar</a:t>
            </a:r>
          </a:p>
          <a:p>
            <a:pPr marL="0" indent="0">
              <a:buNone/>
            </a:pPr>
            <a:r>
              <a:rPr lang="en-SE"/>
              <a:t>Anders Björklund</a:t>
            </a:r>
          </a:p>
          <a:p>
            <a:pPr marL="0" indent="0">
              <a:buNone/>
            </a:pPr>
            <a:r>
              <a:rPr lang="en-SE"/>
              <a:t>Andreas Bruzelius</a:t>
            </a:r>
          </a:p>
          <a:p>
            <a:pPr marL="0" indent="0">
              <a:buNone/>
            </a:pPr>
            <a:r>
              <a:rPr lang="en-SE"/>
              <a:t>Jenny Nelander</a:t>
            </a:r>
          </a:p>
          <a:p>
            <a:pPr marL="0" indent="0">
              <a:buNone/>
            </a:pPr>
            <a:r>
              <a:rPr lang="en-SE"/>
              <a:t>Malin Åkerblom</a:t>
            </a:r>
          </a:p>
          <a:p>
            <a:pPr marL="0" indent="0">
              <a:buNone/>
            </a:pPr>
            <a:r>
              <a:rPr lang="en-SE"/>
              <a:t>Yogita Sharma</a:t>
            </a:r>
          </a:p>
          <a:p>
            <a:pPr marL="0" indent="0">
              <a:buNone/>
            </a:pPr>
            <a:r>
              <a:rPr lang="en-SE"/>
              <a:t>Alessandro Fiorenzano</a:t>
            </a:r>
          </a:p>
          <a:p>
            <a:pPr marL="0" indent="0">
              <a:buNone/>
            </a:pPr>
            <a:r>
              <a:rPr lang="en-SE"/>
              <a:t>Sara Corsi</a:t>
            </a:r>
          </a:p>
          <a:p>
            <a:pPr marL="0" indent="0">
              <a:buNone/>
            </a:pPr>
            <a:r>
              <a:rPr lang="en-GB"/>
              <a:t>María García Garrote</a:t>
            </a:r>
          </a:p>
          <a:p>
            <a:pPr marL="0" indent="0">
              <a:buNone/>
            </a:pPr>
            <a:r>
              <a:rPr lang="en-GB"/>
              <a:t>Jana Bonsberger</a:t>
            </a:r>
          </a:p>
          <a:p>
            <a:pPr marL="0" indent="0">
              <a:buNone/>
            </a:pPr>
            <a:r>
              <a:rPr lang="en-GB"/>
              <a:t>Kerstin Laurin</a:t>
            </a:r>
          </a:p>
          <a:p>
            <a:pPr marL="0" indent="0">
              <a:buNone/>
            </a:pPr>
            <a:r>
              <a:rPr lang="en-GB"/>
              <a:t>Bengt Mattson</a:t>
            </a:r>
          </a:p>
          <a:p>
            <a:pPr marL="0" indent="0">
              <a:buNone/>
            </a:pPr>
            <a:r>
              <a:rPr lang="en-GB"/>
              <a:t>Ulla Jarl</a:t>
            </a:r>
          </a:p>
          <a:p>
            <a:pPr marL="0" indent="0">
              <a:buNone/>
            </a:pPr>
            <a:r>
              <a:rPr lang="en-GB"/>
              <a:t>Michael Sparrenius</a:t>
            </a:r>
          </a:p>
          <a:p>
            <a:pPr marL="0" indent="0">
              <a:buNone/>
            </a:pPr>
            <a:r>
              <a:rPr lang="sv-SE"/>
              <a:t>Jenny G Johansson</a:t>
            </a:r>
          </a:p>
          <a:p>
            <a:pPr marL="0" indent="0">
              <a:buNone/>
            </a:pPr>
            <a:r>
              <a:rPr lang="sv-SE"/>
              <a:t>Linda Eliasson</a:t>
            </a:r>
          </a:p>
          <a:p>
            <a:pPr marL="0" indent="0">
              <a:buNone/>
            </a:pPr>
            <a:r>
              <a:rPr lang="sv-SE"/>
              <a:t>Ronja Wagner</a:t>
            </a:r>
          </a:p>
        </p:txBody>
      </p:sp>
      <p:pic>
        <p:nvPicPr>
          <p:cNvPr id="3" name="Picture 2" descr="Image preview">
            <a:extLst>
              <a:ext uri="{FF2B5EF4-FFF2-40B4-BE49-F238E27FC236}">
                <a16:creationId xmlns:a16="http://schemas.microsoft.com/office/drawing/2014/main" id="{17C1B3D6-CF45-4AC0-41EB-68733D69F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040" y="2108118"/>
            <a:ext cx="4061214" cy="392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49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7391E3-093D-7143-9432-25E771E38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55199"/>
            <a:ext cx="8820000" cy="1800000"/>
          </a:xfrm>
        </p:spPr>
        <p:txBody>
          <a:bodyPr>
            <a:normAutofit/>
          </a:bodyPr>
          <a:lstStyle/>
          <a:p>
            <a:r>
              <a:rPr lang="en-GB" dirty="0">
                <a:latin typeface="Roboto Condensed" pitchFamily="2" charset="0"/>
                <a:ea typeface="Roboto Condensed" pitchFamily="2" charset="0"/>
              </a:rPr>
              <a:t>Replacing lost dopamine neurons in Parkinson’s disease with new ones</a:t>
            </a:r>
            <a:endParaRPr lang="sv-SE" dirty="0"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CCC7-3B09-07A9-908D-D12FA959E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394" y="4460095"/>
            <a:ext cx="1591365" cy="2100723"/>
          </a:xfrm>
          <a:prstGeom prst="rect">
            <a:avLst/>
          </a:prstGeom>
        </p:spPr>
      </p:pic>
      <p:pic>
        <p:nvPicPr>
          <p:cNvPr id="1026" name="Picture 2" descr="Generation of high-purity human ventral midbrain dopaminergic progenitors  for in vitro maturation and intracerebral transplantation | Nature Protocols">
            <a:extLst>
              <a:ext uri="{FF2B5EF4-FFF2-40B4-BE49-F238E27FC236}">
                <a16:creationId xmlns:a16="http://schemas.microsoft.com/office/drawing/2014/main" id="{2221C03A-DB36-63E8-88DC-5C9DBEDD7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90" y="2666646"/>
            <a:ext cx="3429123" cy="12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STEM-PD Clinical Trial">
            <a:extLst>
              <a:ext uri="{FF2B5EF4-FFF2-40B4-BE49-F238E27FC236}">
                <a16:creationId xmlns:a16="http://schemas.microsoft.com/office/drawing/2014/main" id="{64FF1026-99AA-AD92-8E34-13865F3B8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628" y="4786393"/>
            <a:ext cx="1591365" cy="96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2A68346F-3EC3-75D0-2F6B-374E1C19F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973" y="2782553"/>
            <a:ext cx="2252767" cy="158000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04366352-3D4C-251A-32E2-45CB723F6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973" y="4517035"/>
            <a:ext cx="2293036" cy="158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00320AD-0E39-CAA9-9648-F30492D2A90C}"/>
              </a:ext>
            </a:extLst>
          </p:cNvPr>
          <p:cNvGrpSpPr/>
          <p:nvPr/>
        </p:nvGrpSpPr>
        <p:grpSpPr>
          <a:xfrm>
            <a:off x="3371141" y="3070832"/>
            <a:ext cx="2628467" cy="2583453"/>
            <a:chOff x="4025289" y="1143000"/>
            <a:chExt cx="4598011" cy="4230216"/>
          </a:xfrm>
        </p:grpSpPr>
        <p:sp>
          <p:nvSpPr>
            <p:cNvPr id="16" name="Text Box 3">
              <a:extLst>
                <a:ext uri="{FF2B5EF4-FFF2-40B4-BE49-F238E27FC236}">
                  <a16:creationId xmlns:a16="http://schemas.microsoft.com/office/drawing/2014/main" id="{8FA4D413-D454-208B-9F8D-A07120E10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4815" y="5046696"/>
              <a:ext cx="3857625" cy="326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282" tIns="32141" rIns="64282" bIns="3214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642938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Time after </a:t>
              </a:r>
              <a:r>
                <a:rPr kumimoji="0" lang="sv-SE" sz="17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diagnosis</a:t>
              </a:r>
              <a:endParaRPr kumimoji="0" lang="sv-SE" sz="17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Text Box 4">
              <a:extLst>
                <a:ext uri="{FF2B5EF4-FFF2-40B4-BE49-F238E27FC236}">
                  <a16:creationId xmlns:a16="http://schemas.microsoft.com/office/drawing/2014/main" id="{C4F3F422-2145-A255-E5EC-92BD5BD01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259737" y="2908552"/>
              <a:ext cx="3857624" cy="326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282" tIns="32141" rIns="64282" bIns="3214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642938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Cells in </a:t>
              </a:r>
              <a:r>
                <a:rPr kumimoji="0" lang="sv-SE" sz="17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Substantia</a:t>
              </a:r>
              <a:r>
                <a:rPr kumimoji="0" lang="sv-SE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sv-SE" sz="17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Nigra</a:t>
              </a:r>
              <a:r>
                <a:rPr kumimoji="0" lang="sv-SE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</a:rPr>
                <a:t> (%)</a:t>
              </a:r>
            </a:p>
          </p:txBody>
        </p:sp>
        <p:pic>
          <p:nvPicPr>
            <p:cNvPr id="18" name="Picture 5">
              <a:extLst>
                <a:ext uri="{FF2B5EF4-FFF2-40B4-BE49-F238E27FC236}">
                  <a16:creationId xmlns:a16="http://schemas.microsoft.com/office/drawing/2014/main" id="{2ABBAEE7-5616-8D00-5C4D-F362776E14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1200" y="1471613"/>
              <a:ext cx="4102100" cy="3489325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23296A-4C3B-8A26-B790-A8F1454719A6}"/>
              </a:ext>
            </a:extLst>
          </p:cNvPr>
          <p:cNvSpPr txBox="1"/>
          <p:nvPr/>
        </p:nvSpPr>
        <p:spPr>
          <a:xfrm>
            <a:off x="812134" y="1960907"/>
            <a:ext cx="3728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Parkinson’s disease is caused by the loss of dopamine neurons</a:t>
            </a:r>
            <a:endParaRPr lang="en-S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6CAA96-CAD6-D060-DAA7-80225A98C3B5}"/>
              </a:ext>
            </a:extLst>
          </p:cNvPr>
          <p:cNvSpPr txBox="1"/>
          <p:nvPr/>
        </p:nvSpPr>
        <p:spPr>
          <a:xfrm>
            <a:off x="7140285" y="1863016"/>
            <a:ext cx="3728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Generation of dopamine progenitors from stem cells (2012)</a:t>
            </a:r>
            <a:endParaRPr lang="en-S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03CBB1-5532-810D-CD1A-2F8B2F0CC397}"/>
              </a:ext>
            </a:extLst>
          </p:cNvPr>
          <p:cNvSpPr txBox="1"/>
          <p:nvPr/>
        </p:nvSpPr>
        <p:spPr>
          <a:xfrm>
            <a:off x="7128425" y="4065815"/>
            <a:ext cx="3728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Initiation of clinical trial (2023) 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760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50B15-9964-BB80-1A45-E505AFEAD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22950E-DDB9-AD20-F7C2-AF115E90A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49" y="363075"/>
            <a:ext cx="11377881" cy="180000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Roboto Condensed" pitchFamily="2" charset="0"/>
                <a:ea typeface="Roboto Condensed" pitchFamily="2" charset="0"/>
              </a:rPr>
              <a:t>Progenitors are homogenous at time of transplantation</a:t>
            </a:r>
            <a:br>
              <a:rPr lang="en-GB" sz="4000" dirty="0">
                <a:latin typeface="Roboto Condensed" pitchFamily="2" charset="0"/>
                <a:ea typeface="Roboto Condensed" pitchFamily="2" charset="0"/>
              </a:rPr>
            </a:br>
            <a:endParaRPr lang="sv-SE" sz="4000" dirty="0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231601-FD38-4039-7EA5-419218B7E54F}"/>
              </a:ext>
            </a:extLst>
          </p:cNvPr>
          <p:cNvSpPr txBox="1"/>
          <p:nvPr/>
        </p:nvSpPr>
        <p:spPr>
          <a:xfrm>
            <a:off x="507334" y="1948399"/>
            <a:ext cx="365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scRNA-seq day 16/18</a:t>
            </a:r>
          </a:p>
          <a:p>
            <a:r>
              <a:rPr lang="en-GB"/>
              <a:t>UMAP latent space</a:t>
            </a:r>
            <a:endParaRPr lang="en-S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B7EAF4-AC92-171A-EAD9-33C8D3104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667" y="2998360"/>
            <a:ext cx="3231129" cy="28043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5A3AA1-826C-FC6F-84BF-32577F4A58BF}"/>
              </a:ext>
            </a:extLst>
          </p:cNvPr>
          <p:cNvSpPr txBox="1"/>
          <p:nvPr/>
        </p:nvSpPr>
        <p:spPr>
          <a:xfrm>
            <a:off x="4160646" y="1948398"/>
            <a:ext cx="365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sc/nRNA-seq day 16/18</a:t>
            </a:r>
          </a:p>
          <a:p>
            <a:r>
              <a:rPr lang="en-GB"/>
              <a:t>Quantified homogeneity (ROGUE)</a:t>
            </a:r>
            <a:endParaRPr lang="en-SE"/>
          </a:p>
        </p:txBody>
      </p:sp>
      <p:pic>
        <p:nvPicPr>
          <p:cNvPr id="7" name="Picture 6" descr="A map of different colored spots&#10;&#10;AI-generated content may be incorrect.">
            <a:extLst>
              <a:ext uri="{FF2B5EF4-FFF2-40B4-BE49-F238E27FC236}">
                <a16:creationId xmlns:a16="http://schemas.microsoft.com/office/drawing/2014/main" id="{4C208FF7-128C-DF12-2E98-30D5A3D8B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49" y="3148009"/>
            <a:ext cx="3231129" cy="240850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DBF7EA-E5E5-3139-76E3-2DDFA7FCBDA1}"/>
              </a:ext>
            </a:extLst>
          </p:cNvPr>
          <p:cNvCxnSpPr>
            <a:cxnSpLocks/>
          </p:cNvCxnSpPr>
          <p:nvPr/>
        </p:nvCxnSpPr>
        <p:spPr>
          <a:xfrm rot="16200000">
            <a:off x="938974" y="5388765"/>
            <a:ext cx="0" cy="336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6D7862-9569-01A8-3D95-0B14FE9C672D}"/>
              </a:ext>
            </a:extLst>
          </p:cNvPr>
          <p:cNvCxnSpPr>
            <a:cxnSpLocks/>
          </p:cNvCxnSpPr>
          <p:nvPr/>
        </p:nvCxnSpPr>
        <p:spPr>
          <a:xfrm rot="10800000">
            <a:off x="773707" y="5221016"/>
            <a:ext cx="0" cy="336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0542DBF-4781-BDA6-485C-558D25EC0B1F}"/>
              </a:ext>
            </a:extLst>
          </p:cNvPr>
          <p:cNvSpPr txBox="1"/>
          <p:nvPr/>
        </p:nvSpPr>
        <p:spPr>
          <a:xfrm rot="16200000">
            <a:off x="317698" y="5197565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00"/>
              <a:t>UMAP2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3AFB12-15DD-BC03-10AC-4A6F0F3C1869}"/>
              </a:ext>
            </a:extLst>
          </p:cNvPr>
          <p:cNvSpPr txBox="1"/>
          <p:nvPr/>
        </p:nvSpPr>
        <p:spPr>
          <a:xfrm>
            <a:off x="689541" y="5556515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00"/>
              <a:t>UMAP1</a:t>
            </a:r>
          </a:p>
        </p:txBody>
      </p:sp>
    </p:spTree>
    <p:extLst>
      <p:ext uri="{BB962C8B-B14F-4D97-AF65-F5344CB8AC3E}">
        <p14:creationId xmlns:p14="http://schemas.microsoft.com/office/powerpoint/2010/main" val="2492572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159C9-A922-3693-33C9-4CFFD1989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12276C-5699-BBF3-7D5A-7864240CE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49" y="363075"/>
            <a:ext cx="11377881" cy="180000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Roboto Condensed" pitchFamily="2" charset="0"/>
                <a:ea typeface="Roboto Condensed" pitchFamily="2" charset="0"/>
              </a:rPr>
              <a:t>Progenitors are homogenous at time of transplantation – but gives rise to hetereogenous grafts!</a:t>
            </a:r>
            <a:endParaRPr lang="sv-SE" sz="4000" dirty="0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278D9-36FB-B584-AD29-65AD47BF2BBA}"/>
              </a:ext>
            </a:extLst>
          </p:cNvPr>
          <p:cNvSpPr txBox="1"/>
          <p:nvPr/>
        </p:nvSpPr>
        <p:spPr>
          <a:xfrm>
            <a:off x="507334" y="1948399"/>
            <a:ext cx="3728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sc/nRNA-seq day 16/18</a:t>
            </a:r>
          </a:p>
          <a:p>
            <a:r>
              <a:rPr lang="en-GB"/>
              <a:t>UMAP latent space</a:t>
            </a:r>
            <a:endParaRPr lang="en-S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B74C68-57F2-9931-87EA-0285031C0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667" y="2998360"/>
            <a:ext cx="3231129" cy="28043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A5A7DF-ED44-E1DB-52DC-AEED1F90A677}"/>
              </a:ext>
            </a:extLst>
          </p:cNvPr>
          <p:cNvSpPr txBox="1"/>
          <p:nvPr/>
        </p:nvSpPr>
        <p:spPr>
          <a:xfrm>
            <a:off x="4160646" y="1948398"/>
            <a:ext cx="365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sc/nRNA-seq day 16/18</a:t>
            </a:r>
          </a:p>
          <a:p>
            <a:r>
              <a:rPr lang="en-GB"/>
              <a:t>Quantified homogeneity (ROGUE)</a:t>
            </a:r>
            <a:endParaRPr lang="en-S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0FC3C6-A6BC-EAD6-B9F0-43E83061E0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072" b="51745"/>
          <a:stretch>
            <a:fillRect/>
          </a:stretch>
        </p:blipFill>
        <p:spPr>
          <a:xfrm>
            <a:off x="8573857" y="2808424"/>
            <a:ext cx="2576365" cy="23661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F9EE80-5094-FD99-AD48-394DE31AD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520" y="5023530"/>
            <a:ext cx="3360718" cy="9718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DE5865-55A3-C8D6-00BC-771688290A49}"/>
              </a:ext>
            </a:extLst>
          </p:cNvPr>
          <p:cNvSpPr txBox="1"/>
          <p:nvPr/>
        </p:nvSpPr>
        <p:spPr>
          <a:xfrm>
            <a:off x="8451520" y="1889184"/>
            <a:ext cx="365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scRNA-seq – 6 months grafts</a:t>
            </a:r>
          </a:p>
          <a:p>
            <a:r>
              <a:rPr lang="en-GB"/>
              <a:t>UMAP latent space</a:t>
            </a:r>
            <a:endParaRPr lang="en-SE"/>
          </a:p>
        </p:txBody>
      </p:sp>
      <p:pic>
        <p:nvPicPr>
          <p:cNvPr id="7" name="Picture 6" descr="A map of different colored spots&#10;&#10;AI-generated content may be incorrect.">
            <a:extLst>
              <a:ext uri="{FF2B5EF4-FFF2-40B4-BE49-F238E27FC236}">
                <a16:creationId xmlns:a16="http://schemas.microsoft.com/office/drawing/2014/main" id="{208D685D-7461-15DD-5325-DA4BC0D8C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49" y="3148009"/>
            <a:ext cx="3231129" cy="240850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0E5723-E021-0DEF-2343-1F50F858EB8B}"/>
              </a:ext>
            </a:extLst>
          </p:cNvPr>
          <p:cNvCxnSpPr>
            <a:cxnSpLocks/>
          </p:cNvCxnSpPr>
          <p:nvPr/>
        </p:nvCxnSpPr>
        <p:spPr>
          <a:xfrm rot="16200000">
            <a:off x="938974" y="5388765"/>
            <a:ext cx="0" cy="336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00B4D1-B68C-9E14-CEBE-769E8284D3B6}"/>
              </a:ext>
            </a:extLst>
          </p:cNvPr>
          <p:cNvCxnSpPr>
            <a:cxnSpLocks/>
          </p:cNvCxnSpPr>
          <p:nvPr/>
        </p:nvCxnSpPr>
        <p:spPr>
          <a:xfrm rot="10800000">
            <a:off x="773707" y="5221016"/>
            <a:ext cx="0" cy="336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F240DFB-8F92-A2CF-539B-CD05DC4946EF}"/>
              </a:ext>
            </a:extLst>
          </p:cNvPr>
          <p:cNvSpPr txBox="1"/>
          <p:nvPr/>
        </p:nvSpPr>
        <p:spPr>
          <a:xfrm rot="16200000">
            <a:off x="317698" y="5197565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00"/>
              <a:t>UMAP2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9932E4-36DA-FAAD-A06F-43225AB10855}"/>
              </a:ext>
            </a:extLst>
          </p:cNvPr>
          <p:cNvSpPr txBox="1"/>
          <p:nvPr/>
        </p:nvSpPr>
        <p:spPr>
          <a:xfrm>
            <a:off x="689541" y="5556515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00"/>
              <a:t>UMAP1</a:t>
            </a:r>
          </a:p>
        </p:txBody>
      </p:sp>
    </p:spTree>
    <p:extLst>
      <p:ext uri="{BB962C8B-B14F-4D97-AF65-F5344CB8AC3E}">
        <p14:creationId xmlns:p14="http://schemas.microsoft.com/office/powerpoint/2010/main" val="139766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39067-89F0-AB6E-22CD-85A72A055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E" sz="3600">
                <a:latin typeface="Roboto Condensed" pitchFamily="2" charset="0"/>
                <a:ea typeface="Roboto Condensed" pitchFamily="2" charset="0"/>
              </a:rPr>
              <a:t> </a:t>
            </a:r>
            <a:r>
              <a:rPr lang="en-GB" sz="3600">
                <a:latin typeface="Roboto Condensed" pitchFamily="2" charset="0"/>
                <a:ea typeface="Roboto Condensed" pitchFamily="2" charset="0"/>
              </a:rPr>
              <a:t>Are progenitors truly homogeneous, or do lineage-restricted subtypes exist?</a:t>
            </a:r>
          </a:p>
          <a:p>
            <a:r>
              <a:rPr lang="en-SE" sz="3600">
                <a:latin typeface="Roboto Condensed" pitchFamily="2" charset="0"/>
                <a:ea typeface="Roboto Condensed" pitchFamily="2" charset="0"/>
              </a:rPr>
              <a:t> </a:t>
            </a:r>
            <a:r>
              <a:rPr lang="en-GB" sz="3600">
                <a:latin typeface="Roboto Condensed" pitchFamily="2" charset="0"/>
                <a:ea typeface="Roboto Condensed" pitchFamily="2" charset="0"/>
              </a:rPr>
              <a:t>Can we modulate the cell therapy product to boost dopamine neuron yield?</a:t>
            </a:r>
            <a:endParaRPr lang="en-SE" sz="3600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0E93F09B-1041-6A21-FE5D-B577A0994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359999"/>
            <a:ext cx="8820000" cy="180000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Roboto Condensed" pitchFamily="2" charset="0"/>
                <a:ea typeface="Roboto Condensed" pitchFamily="2" charset="0"/>
              </a:rPr>
              <a:t>Homogenous progenitors give rise to heterogenous grafts – why?</a:t>
            </a:r>
            <a:endParaRPr lang="sv-SE" sz="4000" dirty="0">
              <a:latin typeface="Roboto Condensed" pitchFamily="2" charset="0"/>
              <a:ea typeface="Roboto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733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0CA8-8E4A-69D6-0CF2-E828973E3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037" y="309470"/>
            <a:ext cx="9395189" cy="1800000"/>
          </a:xfrm>
        </p:spPr>
        <p:txBody>
          <a:bodyPr>
            <a:normAutofit fontScale="90000"/>
          </a:bodyPr>
          <a:lstStyle/>
          <a:p>
            <a:r>
              <a:rPr lang="en-GB">
                <a:latin typeface="Roboto Condensed" pitchFamily="2" charset="0"/>
                <a:ea typeface="Roboto Condensed" pitchFamily="2" charset="0"/>
              </a:rPr>
              <a:t>Molecular barcodes to trace and determine origin and shared lineages of hESC grafts</a:t>
            </a:r>
            <a:endParaRPr lang="en-SE"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4BB314-A84E-4770-43F2-C63B8BF6C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209" y="2159999"/>
            <a:ext cx="3938017" cy="43885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6ADAC8-E42E-04AF-BD55-E5041A4B62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630"/>
          <a:stretch/>
        </p:blipFill>
        <p:spPr>
          <a:xfrm>
            <a:off x="752851" y="2159999"/>
            <a:ext cx="2742704" cy="2376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D689A-5498-F63A-711F-F6A598D1E9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35" t="64049" r="14217"/>
          <a:stretch/>
        </p:blipFill>
        <p:spPr>
          <a:xfrm>
            <a:off x="1138850" y="3325169"/>
            <a:ext cx="4713409" cy="264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0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D8291-19E1-E14C-A6AD-C3692576E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38" y="-98193"/>
            <a:ext cx="11411712" cy="1800000"/>
          </a:xfrm>
        </p:spPr>
        <p:txBody>
          <a:bodyPr>
            <a:normAutofit/>
          </a:bodyPr>
          <a:lstStyle/>
          <a:p>
            <a:r>
              <a:rPr lang="en-SE" sz="4300" dirty="0">
                <a:latin typeface="Roboto Condensed" pitchFamily="2" charset="0"/>
                <a:ea typeface="Roboto Condensed" pitchFamily="2" charset="0"/>
              </a:rPr>
              <a:t>The majority of progenitors are multipotent at time of transplantation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428C51-CEBA-9C87-F0D5-8FBDC195292A}"/>
              </a:ext>
            </a:extLst>
          </p:cNvPr>
          <p:cNvSpPr txBox="1"/>
          <p:nvPr/>
        </p:nvSpPr>
        <p:spPr>
          <a:xfrm>
            <a:off x="708987" y="1880894"/>
            <a:ext cx="181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>
                <a:latin typeface="Roboto Condensed" pitchFamily="2" charset="0"/>
                <a:ea typeface="Roboto Condensed" pitchFamily="2" charset="0"/>
              </a:rPr>
              <a:t>CloneID: 57</a:t>
            </a:r>
            <a:endParaRPr lang="en-SE" sz="1400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B3413-5DAD-884E-AE9C-8332E683D84A}"/>
              </a:ext>
            </a:extLst>
          </p:cNvPr>
          <p:cNvSpPr txBox="1"/>
          <p:nvPr/>
        </p:nvSpPr>
        <p:spPr>
          <a:xfrm>
            <a:off x="3875278" y="1880894"/>
            <a:ext cx="181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>
                <a:latin typeface="Roboto Condensed" pitchFamily="2" charset="0"/>
                <a:ea typeface="Roboto Condensed" pitchFamily="2" charset="0"/>
              </a:rPr>
              <a:t>CloneID: 12</a:t>
            </a:r>
            <a:endParaRPr lang="en-SE" sz="1400"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18" name="Picture 17" descr="Chart, box and whisker chart&#10;&#10;Description automatically generated">
            <a:extLst>
              <a:ext uri="{FF2B5EF4-FFF2-40B4-BE49-F238E27FC236}">
                <a16:creationId xmlns:a16="http://schemas.microsoft.com/office/drawing/2014/main" id="{DAE120C0-8B15-E7AA-D583-F65B32D96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049"/>
          <a:stretch/>
        </p:blipFill>
        <p:spPr>
          <a:xfrm>
            <a:off x="8615374" y="2303962"/>
            <a:ext cx="2929598" cy="329490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E8C46E7-8200-7031-AF0D-C42264A66737}"/>
              </a:ext>
            </a:extLst>
          </p:cNvPr>
          <p:cNvSpPr/>
          <p:nvPr/>
        </p:nvSpPr>
        <p:spPr>
          <a:xfrm>
            <a:off x="8652716" y="2253810"/>
            <a:ext cx="453391" cy="480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EE1024-EB83-EF8B-31ED-01B5ED62EB90}"/>
              </a:ext>
            </a:extLst>
          </p:cNvPr>
          <p:cNvSpPr txBox="1"/>
          <p:nvPr/>
        </p:nvSpPr>
        <p:spPr>
          <a:xfrm>
            <a:off x="9291251" y="1880894"/>
            <a:ext cx="181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>
                <a:latin typeface="Roboto Condensed" pitchFamily="2" charset="0"/>
                <a:ea typeface="Roboto Condensed" pitchFamily="2" charset="0"/>
              </a:rPr>
              <a:t>Clone size </a:t>
            </a:r>
          </a:p>
          <a:p>
            <a:pPr algn="ctr"/>
            <a:r>
              <a:rPr lang="sv-SE" sz="1400">
                <a:latin typeface="Roboto Condensed" pitchFamily="2" charset="0"/>
                <a:ea typeface="Roboto Condensed" pitchFamily="2" charset="0"/>
              </a:rPr>
              <a:t>(# cells per clone type)</a:t>
            </a:r>
            <a:endParaRPr lang="en-SE" sz="1400"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3A6626-D819-A4BC-58DE-053093F9D722}"/>
              </a:ext>
            </a:extLst>
          </p:cNvPr>
          <p:cNvSpPr txBox="1"/>
          <p:nvPr/>
        </p:nvSpPr>
        <p:spPr>
          <a:xfrm>
            <a:off x="6583264" y="1893185"/>
            <a:ext cx="181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>
                <a:latin typeface="Roboto Condensed" pitchFamily="2" charset="0"/>
                <a:ea typeface="Roboto Condensed" pitchFamily="2" charset="0"/>
              </a:rPr>
              <a:t>Clone type distribution</a:t>
            </a:r>
            <a:endParaRPr lang="en-SE" sz="1400"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3" name="Picture 2" descr="Chart, box and whisker chart&#10;&#10;Description automatically generated">
            <a:extLst>
              <a:ext uri="{FF2B5EF4-FFF2-40B4-BE49-F238E27FC236}">
                <a16:creationId xmlns:a16="http://schemas.microsoft.com/office/drawing/2014/main" id="{F14C6C30-AFB3-C17D-1665-1E1A35CF66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160"/>
          <a:stretch/>
        </p:blipFill>
        <p:spPr>
          <a:xfrm>
            <a:off x="6538838" y="2379122"/>
            <a:ext cx="2272000" cy="329490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DF3DF40-385E-C34C-DD19-5D8AE36F88D9}"/>
              </a:ext>
            </a:extLst>
          </p:cNvPr>
          <p:cNvSpPr/>
          <p:nvPr/>
        </p:nvSpPr>
        <p:spPr>
          <a:xfrm>
            <a:off x="6319864" y="2484938"/>
            <a:ext cx="453391" cy="480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5" name="Picture 4" descr="A group of colored dots&#10;&#10;Description automatically generated">
            <a:extLst>
              <a:ext uri="{FF2B5EF4-FFF2-40B4-BE49-F238E27FC236}">
                <a16:creationId xmlns:a16="http://schemas.microsoft.com/office/drawing/2014/main" id="{4DA3A8C5-EDD4-D33C-93F6-0331DA896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87" y="2484938"/>
            <a:ext cx="5776731" cy="31139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4D75359-682A-F0BB-75A4-A0B8459F2B90}"/>
              </a:ext>
            </a:extLst>
          </p:cNvPr>
          <p:cNvSpPr/>
          <p:nvPr/>
        </p:nvSpPr>
        <p:spPr>
          <a:xfrm>
            <a:off x="708987" y="2581154"/>
            <a:ext cx="703124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67BBD4-FBE2-27F2-4535-3A9BE49FB1F1}"/>
              </a:ext>
            </a:extLst>
          </p:cNvPr>
          <p:cNvSpPr/>
          <p:nvPr/>
        </p:nvSpPr>
        <p:spPr>
          <a:xfrm>
            <a:off x="3453142" y="2427585"/>
            <a:ext cx="703124" cy="61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11DD1D-1D32-3A69-74B4-C16353F21A28}"/>
              </a:ext>
            </a:extLst>
          </p:cNvPr>
          <p:cNvSpPr txBox="1"/>
          <p:nvPr/>
        </p:nvSpPr>
        <p:spPr>
          <a:xfrm>
            <a:off x="586244" y="2882634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>
                <a:solidFill>
                  <a:srgbClr val="FFC000"/>
                </a:solidFill>
              </a:rPr>
              <a:t>VLMC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14E01-A787-1611-8EA3-2BD544FE7999}"/>
              </a:ext>
            </a:extLst>
          </p:cNvPr>
          <p:cNvSpPr txBox="1"/>
          <p:nvPr/>
        </p:nvSpPr>
        <p:spPr>
          <a:xfrm>
            <a:off x="1722391" y="496008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>
                <a:solidFill>
                  <a:srgbClr val="0070C0"/>
                </a:solidFill>
              </a:rPr>
              <a:t>Astrocytes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E3AD8-10DE-4D49-162D-3669F6DA78B4}"/>
              </a:ext>
            </a:extLst>
          </p:cNvPr>
          <p:cNvSpPr txBox="1"/>
          <p:nvPr/>
        </p:nvSpPr>
        <p:spPr>
          <a:xfrm>
            <a:off x="2818578" y="305966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>
                <a:solidFill>
                  <a:srgbClr val="92D050"/>
                </a:solidFill>
              </a:rPr>
              <a:t>Neurons</a:t>
            </a:r>
          </a:p>
        </p:txBody>
      </p:sp>
    </p:spTree>
    <p:extLst>
      <p:ext uri="{BB962C8B-B14F-4D97-AF65-F5344CB8AC3E}">
        <p14:creationId xmlns:p14="http://schemas.microsoft.com/office/powerpoint/2010/main" val="132164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C6E754C-1599-09E9-3183-57D09D45B524}"/>
              </a:ext>
            </a:extLst>
          </p:cNvPr>
          <p:cNvSpPr txBox="1">
            <a:spLocks/>
          </p:cNvSpPr>
          <p:nvPr/>
        </p:nvSpPr>
        <p:spPr>
          <a:xfrm>
            <a:off x="707472" y="309969"/>
            <a:ext cx="10585962" cy="180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GB">
                <a:latin typeface="Roboto Condensed" pitchFamily="2" charset="0"/>
                <a:ea typeface="Roboto Condensed" pitchFamily="2" charset="0"/>
              </a:rPr>
              <a:t>Transcriptome of transplanted progenitors does not explain potency</a:t>
            </a:r>
            <a:endParaRPr lang="en-SE">
              <a:latin typeface="Roboto Condensed" pitchFamily="2" charset="0"/>
              <a:ea typeface="Roboto Condensed" pitchFamily="2" charset="0"/>
            </a:endParaRPr>
          </a:p>
        </p:txBody>
      </p:sp>
      <p:pic>
        <p:nvPicPr>
          <p:cNvPr id="6" name="Picture 5" descr="A diagram of different colors&#10;&#10;Description automatically generated">
            <a:extLst>
              <a:ext uri="{FF2B5EF4-FFF2-40B4-BE49-F238E27FC236}">
                <a16:creationId xmlns:a16="http://schemas.microsoft.com/office/drawing/2014/main" id="{73EE7521-861F-E193-1D31-D11B17887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6" y="2109969"/>
            <a:ext cx="12096805" cy="36663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7CE6BD-45ED-F3E0-0351-57562E5737D4}"/>
              </a:ext>
            </a:extLst>
          </p:cNvPr>
          <p:cNvSpPr txBox="1"/>
          <p:nvPr/>
        </p:nvSpPr>
        <p:spPr>
          <a:xfrm>
            <a:off x="4194333" y="2083589"/>
            <a:ext cx="3704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sz="1200">
                <a:latin typeface="Arial" panose="020B0604020202020204" pitchFamily="34" charset="0"/>
                <a:cs typeface="Arial" panose="020B0604020202020204" pitchFamily="34" charset="0"/>
              </a:rPr>
              <a:t>Expression of LMX1A/EN1/OTX2 and FOXA2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265528-EBDD-DFF3-A009-CF43CC76236B}"/>
              </a:ext>
            </a:extLst>
          </p:cNvPr>
          <p:cNvSpPr txBox="1"/>
          <p:nvPr/>
        </p:nvSpPr>
        <p:spPr>
          <a:xfrm>
            <a:off x="8396404" y="2117650"/>
            <a:ext cx="3802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sz="1200">
                <a:latin typeface="Arial" panose="020B0604020202020204" pitchFamily="34" charset="0"/>
                <a:cs typeface="Arial" panose="020B0604020202020204" pitchFamily="34" charset="0"/>
              </a:rPr>
              <a:t>Neuro-biased progenitors cluster within the UMAP</a:t>
            </a:r>
          </a:p>
        </p:txBody>
      </p:sp>
    </p:spTree>
    <p:extLst>
      <p:ext uri="{BB962C8B-B14F-4D97-AF65-F5344CB8AC3E}">
        <p14:creationId xmlns:p14="http://schemas.microsoft.com/office/powerpoint/2010/main" val="564719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5D31F-D8A1-7C8F-6AD1-D36F0B2F5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78" y="-398284"/>
            <a:ext cx="8820000" cy="1800000"/>
          </a:xfrm>
        </p:spPr>
        <p:txBody>
          <a:bodyPr/>
          <a:lstStyle/>
          <a:p>
            <a:r>
              <a:rPr lang="en-SE">
                <a:latin typeface="Roboto Condensed" pitchFamily="2" charset="0"/>
                <a:ea typeface="Roboto Condensed" pitchFamily="2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992BB-4875-7AA2-8A7C-5F184591E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9278" y="1401716"/>
            <a:ext cx="9185032" cy="4553916"/>
          </a:xfrm>
        </p:spPr>
        <p:txBody>
          <a:bodyPr>
            <a:normAutofit/>
          </a:bodyPr>
          <a:lstStyle/>
          <a:p>
            <a:r>
              <a:rPr lang="en-SE" dirty="0"/>
              <a:t>Single cell lineage tracing allows us to </a:t>
            </a:r>
            <a:r>
              <a:rPr lang="en-GB" dirty="0"/>
              <a:t>associate molecular differences among progenitor cells with their capacity to generate mature cell types in vivo.</a:t>
            </a:r>
          </a:p>
          <a:p>
            <a:r>
              <a:rPr lang="en-GB" dirty="0"/>
              <a:t>All mature cell types in the graft share a common progenitor with an undistinguishable transcriptional profile at day of grafting.</a:t>
            </a:r>
          </a:p>
          <a:p>
            <a:r>
              <a:rPr lang="en-GB" dirty="0"/>
              <a:t>No apparent impurity or incorrectly specified progenitor population gives rise to VLMCs.</a:t>
            </a:r>
          </a:p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504112347"/>
      </p:ext>
    </p:extLst>
  </p:cSld>
  <p:clrMapOvr>
    <a:masterClrMapping/>
  </p:clrMapOvr>
</p:sld>
</file>

<file path=ppt/theme/theme1.xml><?xml version="1.0" encoding="utf-8"?>
<a:theme xmlns:a="http://schemas.openxmlformats.org/drawingml/2006/main" name="LU-template 16:9">
  <a:themeElements>
    <a:clrScheme name="LU_2017-03-02">
      <a:dk1>
        <a:srgbClr val="000000"/>
      </a:dk1>
      <a:lt1>
        <a:srgbClr val="FFFFFF"/>
      </a:lt1>
      <a:dk2>
        <a:srgbClr val="2F2B28"/>
      </a:dk2>
      <a:lt2>
        <a:srgbClr val="D0CCB6"/>
      </a:lt2>
      <a:accent1>
        <a:srgbClr val="894E11"/>
      </a:accent1>
      <a:accent2>
        <a:srgbClr val="E3B6BB"/>
      </a:accent2>
      <a:accent3>
        <a:srgbClr val="ABC9D4"/>
      </a:accent3>
      <a:accent4>
        <a:srgbClr val="9EC0AA"/>
      </a:accent4>
      <a:accent5>
        <a:srgbClr val="D0CCB6"/>
      </a:accent5>
      <a:accent6>
        <a:srgbClr val="B1AA9F"/>
      </a:accent6>
      <a:hlink>
        <a:srgbClr val="00006D"/>
      </a:hlink>
      <a:folHlink>
        <a:srgbClr val="894E11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LU-template-ENG-2022-16-9-tillg" id="{1ABF92B8-4AB5-FD42-8FA8-D8CC107D75A0}" vid="{0E886F46-7A99-7346-B521-931937163E0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42375</TotalTime>
  <Words>357</Words>
  <Application>Microsoft Macintosh PowerPoint</Application>
  <PresentationFormat>Widescreen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Helvetica Light</vt:lpstr>
      <vt:lpstr>Roboto Condensed</vt:lpstr>
      <vt:lpstr>Systemtypsnitt normalt</vt:lpstr>
      <vt:lpstr>Times New Roman</vt:lpstr>
      <vt:lpstr>LU-template 16:9</vt:lpstr>
      <vt:lpstr>DB#10 | Molecular lineage tracing of stem cell derived dopamine grafts</vt:lpstr>
      <vt:lpstr>Replacing lost dopamine neurons in Parkinson’s disease with new ones</vt:lpstr>
      <vt:lpstr>Progenitors are homogenous at time of transplantation </vt:lpstr>
      <vt:lpstr>Progenitors are homogenous at time of transplantation – but gives rise to hetereogenous grafts!</vt:lpstr>
      <vt:lpstr>Homogenous progenitors give rise to heterogenous grafts – why?</vt:lpstr>
      <vt:lpstr>Molecular barcodes to trace and determine origin and shared lineages of hESC grafts</vt:lpstr>
      <vt:lpstr>The majority of progenitors are multipotent at time of transplantation</vt:lpstr>
      <vt:lpstr>PowerPoint Presentation</vt:lpstr>
      <vt:lpstr>Conclusion</vt:lpstr>
      <vt:lpstr>Acknowledgement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Molecular lineage tracing of stem cell derived dopamine grafts in vivo reveals a shared origin of all graft-derived cells </dc:title>
  <dc:subject/>
  <dc:creator>Petter Storm</dc:creator>
  <cp:keywords/>
  <dc:description/>
  <cp:lastModifiedBy>Petter Storm</cp:lastModifiedBy>
  <cp:revision>55</cp:revision>
  <dcterms:created xsi:type="dcterms:W3CDTF">2022-12-06T13:51:09Z</dcterms:created>
  <dcterms:modified xsi:type="dcterms:W3CDTF">2025-10-20T17:09:45Z</dcterms:modified>
  <cp:category/>
</cp:coreProperties>
</file>